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60" r:id="rId3"/>
    <p:sldId id="257" r:id="rId4"/>
    <p:sldId id="270" r:id="rId5"/>
    <p:sldId id="259" r:id="rId6"/>
    <p:sldId id="261" r:id="rId7"/>
    <p:sldId id="262" r:id="rId8"/>
    <p:sldId id="265" r:id="rId9"/>
    <p:sldId id="266" r:id="rId10"/>
    <p:sldId id="267" r:id="rId11"/>
    <p:sldId id="264" r:id="rId12"/>
    <p:sldId id="271" r:id="rId13"/>
    <p:sldId id="273" r:id="rId14"/>
    <p:sldId id="26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5C114-4B98-4EA5-A591-ED6D476E2CA0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9100E-1D82-4F3F-85EC-2E462F36C3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100E-1D82-4F3F-85EC-2E462F36C3A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342FB-C39C-4818-B558-BA287246DABA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B770-8E81-4A1E-B0CE-642FBB7D17D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GB" dirty="0"/>
          </a:p>
        </p:txBody>
      </p:sp>
      <p:pic>
        <p:nvPicPr>
          <p:cNvPr id="4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  <p:pic>
        <p:nvPicPr>
          <p:cNvPr id="5" name="Picture 2" descr="C:\Users\rogues\Documents\Partnership\Community\Men's Shed\Wickham Market Shed design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4176464" cy="29400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8" descr="https://menssheds.org.uk/wp-content/uploads/Mens-Sheds-Logo-landscape-e158610478744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114800" cy="741759"/>
          </a:xfrm>
        </p:spPr>
        <p:txBody>
          <a:bodyPr>
            <a:normAutofit fontScale="40000" lnSpcReduction="20000"/>
          </a:bodyPr>
          <a:lstStyle/>
          <a:p>
            <a:endParaRPr lang="en-GB" sz="1900" b="0" dirty="0"/>
          </a:p>
          <a:p>
            <a:r>
              <a:rPr lang="en-GB" sz="4500" b="0" dirty="0" smtClean="0">
                <a:latin typeface="Comic Sans MS" pitchFamily="66" charset="0"/>
              </a:rPr>
              <a:t>Entrance </a:t>
            </a:r>
            <a:r>
              <a:rPr lang="en-GB" sz="4500" b="0" dirty="0">
                <a:latin typeface="Comic Sans MS" pitchFamily="66" charset="0"/>
              </a:rPr>
              <a:t>to site situated in SW corner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320480" cy="1101799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r>
              <a:rPr lang="en-GB" sz="2900" b="0" dirty="0" smtClean="0">
                <a:latin typeface="Comic Sans MS" pitchFamily="66" charset="0"/>
              </a:rPr>
              <a:t>View </a:t>
            </a:r>
            <a:r>
              <a:rPr lang="en-GB" sz="2900" b="0" dirty="0">
                <a:latin typeface="Comic Sans MS" pitchFamily="66" charset="0"/>
              </a:rPr>
              <a:t>of Beehive building </a:t>
            </a:r>
            <a:r>
              <a:rPr lang="en-GB" sz="2900" b="0" dirty="0" smtClean="0">
                <a:latin typeface="Comic Sans MS" pitchFamily="66" charset="0"/>
              </a:rPr>
              <a:t>in the centre </a:t>
            </a:r>
            <a:r>
              <a:rPr lang="en-GB" sz="2900" b="0" dirty="0">
                <a:latin typeface="Comic Sans MS" pitchFamily="66" charset="0"/>
              </a:rPr>
              <a:t>with connecting wall to vicarage (modern garage behind wall)</a:t>
            </a:r>
          </a:p>
          <a:p>
            <a:endParaRPr lang="en-GB" dirty="0"/>
          </a:p>
        </p:txBody>
      </p:sp>
      <p:pic>
        <p:nvPicPr>
          <p:cNvPr id="7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  <p:pic>
        <p:nvPicPr>
          <p:cNvPr id="8" name="Content Placeholder 7" descr="C:\Users\rogues\Documents\Partnership\Community\Men's Shed\Shed photos\Glebe allotment site\IMG_0830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248472" cy="34671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Content Placeholder 8" descr="C:\Users\rogues\Documents\Partnership\Community\Men's Shed\Shed photos\Glebe allotment site\IMG_0833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4104456" cy="34563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sz="2400" kern="1800" spc="10" dirty="0" smtClean="0">
                <a:latin typeface="Comic Sans MS" pitchFamily="66" charset="0"/>
              </a:rPr>
              <a:t>Wooden garage-style unit offers low impact roof profile, double doors for easy access for materials, storage space each side, opportunity to install refreshment area to one end &amp; toilet cubicle that could be accessed from outside. 9m x 6m</a:t>
            </a:r>
            <a:endParaRPr lang="en-GB" sz="2400" kern="1800" spc="10" dirty="0">
              <a:latin typeface="Comic Sans MS" pitchFamily="66" charset="0"/>
            </a:endParaRPr>
          </a:p>
        </p:txBody>
      </p:sp>
      <p:pic>
        <p:nvPicPr>
          <p:cNvPr id="7" name="Picture 2" descr="C:\Users\rogues\Documents\Partnership\Community\Men's Shed\Wickham Market Shed design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00808"/>
            <a:ext cx="5421462" cy="38164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u="sng" dirty="0" smtClean="0">
                <a:latin typeface="Comic Sans MS" pitchFamily="66" charset="0"/>
              </a:rPr>
              <a:t>Help &amp; Support</a:t>
            </a:r>
          </a:p>
          <a:p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2400" dirty="0" smtClean="0">
                <a:latin typeface="Comic Sans MS" pitchFamily="66" charset="0"/>
              </a:rPr>
              <a:t>	UK Men’s Sheds Association</a:t>
            </a: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Constitution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Committee structures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Health &amp; Safety advice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Risk assessment templates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Comic Sans MS" pitchFamily="66" charset="0"/>
              </a:rPr>
              <a:t>Regular newsletters – ‘Shoulder to Shoulder’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8144" y="1600200"/>
            <a:ext cx="2818656" cy="3989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endParaRPr lang="en-GB" sz="2400" i="1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i="1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2400" i="1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en-GB" sz="2000" i="1" dirty="0" smtClean="0">
                <a:latin typeface="Comic Sans MS" pitchFamily="66" charset="0"/>
              </a:rPr>
              <a:t>     The Partnership joined the Association in March 2020</a:t>
            </a:r>
            <a:endParaRPr lang="en-GB" sz="2000" i="1" dirty="0">
              <a:latin typeface="Comic Sans MS" pitchFamily="66" charset="0"/>
            </a:endParaRPr>
          </a:p>
        </p:txBody>
      </p:sp>
      <p:pic>
        <p:nvPicPr>
          <p:cNvPr id="5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  <p:pic>
        <p:nvPicPr>
          <p:cNvPr id="7" name="Picture 6" descr="https://menssheds.org.uk/wp-content/uploads/Mens-Sheds-Logo-landscape-e158610478744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00808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u="sng" dirty="0" smtClean="0">
                <a:latin typeface="Comic Sans MS" pitchFamily="66" charset="0"/>
              </a:rPr>
              <a:t>How much could it cost?</a:t>
            </a:r>
            <a:endParaRPr lang="en-GB" b="0" u="sng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>
                <a:latin typeface="Comic Sans MS" pitchFamily="66" charset="0"/>
              </a:rPr>
              <a:t>Groundworks</a:t>
            </a:r>
            <a:r>
              <a:rPr lang="en-GB" dirty="0" smtClean="0">
                <a:latin typeface="Comic Sans MS" pitchFamily="66" charset="0"/>
              </a:rPr>
              <a:t> for concrete </a:t>
            </a:r>
            <a:r>
              <a:rPr lang="en-GB" dirty="0" err="1" smtClean="0">
                <a:latin typeface="Comic Sans MS" pitchFamily="66" charset="0"/>
              </a:rPr>
              <a:t>hardstanding</a:t>
            </a:r>
            <a:r>
              <a:rPr lang="en-GB" dirty="0" smtClean="0">
                <a:latin typeface="Comic Sans MS" pitchFamily="66" charset="0"/>
              </a:rPr>
              <a:t>:  	£4k + VAT</a:t>
            </a:r>
          </a:p>
          <a:p>
            <a:r>
              <a:rPr lang="en-GB" dirty="0" smtClean="0">
                <a:latin typeface="Comic Sans MS" pitchFamily="66" charset="0"/>
              </a:rPr>
              <a:t>Connection to water supply:</a:t>
            </a:r>
          </a:p>
          <a:p>
            <a:r>
              <a:rPr lang="en-GB" dirty="0" smtClean="0">
                <a:latin typeface="Comic Sans MS" pitchFamily="66" charset="0"/>
              </a:rPr>
              <a:t>Connection to foul water drainage:</a:t>
            </a:r>
          </a:p>
          <a:p>
            <a:r>
              <a:rPr lang="en-GB" dirty="0" smtClean="0">
                <a:latin typeface="Comic Sans MS" pitchFamily="66" charset="0"/>
              </a:rPr>
              <a:t>Connection to electrical supply: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8686800" y="2129155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Wooden barn structure: 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		£7,450 + VAT</a:t>
            </a:r>
          </a:p>
          <a:p>
            <a:r>
              <a:rPr lang="en-GB" dirty="0" smtClean="0">
                <a:latin typeface="Comic Sans MS" pitchFamily="66" charset="0"/>
              </a:rPr>
              <a:t>Installation of toilet facilities &amp; sink</a:t>
            </a:r>
          </a:p>
          <a:p>
            <a:r>
              <a:rPr lang="en-GB" dirty="0" smtClean="0">
                <a:latin typeface="Comic Sans MS" pitchFamily="66" charset="0"/>
              </a:rPr>
              <a:t>Installation of kitchenette</a:t>
            </a:r>
          </a:p>
          <a:p>
            <a:r>
              <a:rPr lang="en-GB" dirty="0" smtClean="0">
                <a:latin typeface="Comic Sans MS" pitchFamily="66" charset="0"/>
              </a:rPr>
              <a:t>Sundry kitchen items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7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713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sz="2400" u="sng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2400" u="sng" dirty="0" smtClean="0">
                <a:latin typeface="Comic Sans MS" pitchFamily="66" charset="0"/>
              </a:rPr>
              <a:t>POTENTIAL FUNDING SOURCES</a:t>
            </a:r>
          </a:p>
          <a:p>
            <a:pPr>
              <a:buNone/>
            </a:pPr>
            <a:endParaRPr lang="en-GB" sz="2400" u="sng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latin typeface="Comic Sans MS" pitchFamily="66" charset="0"/>
              </a:rPr>
              <a:t>Awards for All (National lottery)</a:t>
            </a:r>
          </a:p>
          <a:p>
            <a:pPr>
              <a:buNone/>
            </a:pPr>
            <a:r>
              <a:rPr lang="en-GB" sz="2400" dirty="0" smtClean="0">
                <a:latin typeface="Comic Sans MS" pitchFamily="66" charset="0"/>
              </a:rPr>
              <a:t>	- up to £10,000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err="1" smtClean="0">
                <a:latin typeface="Comic Sans MS" pitchFamily="66" charset="0"/>
              </a:rPr>
              <a:t>Adnams</a:t>
            </a:r>
            <a:r>
              <a:rPr lang="en-GB" sz="2400" dirty="0" smtClean="0">
                <a:latin typeface="Comic Sans MS" pitchFamily="66" charset="0"/>
              </a:rPr>
              <a:t> Community Trust</a:t>
            </a:r>
          </a:p>
          <a:p>
            <a:pPr>
              <a:buNone/>
            </a:pPr>
            <a:r>
              <a:rPr lang="en-GB" sz="2400" dirty="0" smtClean="0">
                <a:latin typeface="Comic Sans MS" pitchFamily="66" charset="0"/>
              </a:rPr>
              <a:t>	- £100 to £2,500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latin typeface="Comic Sans MS" pitchFamily="66" charset="0"/>
              </a:rPr>
              <a:t>Co-operative Local Community Fund 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latin typeface="Comic Sans MS" pitchFamily="66" charset="0"/>
              </a:rPr>
              <a:t>East Suffolk District Council:</a:t>
            </a:r>
          </a:p>
          <a:p>
            <a:pPr>
              <a:buNone/>
            </a:pPr>
            <a:r>
              <a:rPr lang="en-GB" sz="2400" dirty="0" smtClean="0">
                <a:latin typeface="Comic Sans MS" pitchFamily="66" charset="0"/>
              </a:rPr>
              <a:t>	 - Enabling Communities fund (up to £7,500)</a:t>
            </a:r>
          </a:p>
          <a:p>
            <a:pPr>
              <a:buNone/>
            </a:pPr>
            <a:r>
              <a:rPr lang="en-GB" sz="2400" dirty="0" smtClean="0">
                <a:latin typeface="Comic Sans MS" pitchFamily="66" charset="0"/>
              </a:rPr>
              <a:t>	 - Community Forums (up to £10,000)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latin typeface="Comic Sans MS" pitchFamily="66" charset="0"/>
              </a:rPr>
              <a:t>Wickham Market Partnership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6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dirty="0"/>
          </a:p>
        </p:txBody>
      </p:sp>
      <p:pic>
        <p:nvPicPr>
          <p:cNvPr id="7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  <p:pic>
        <p:nvPicPr>
          <p:cNvPr id="4101" name="Picture 5" descr="C:\Users\rogues\AppData\Local\Microsoft\Windows\Temporary Internet Files\Content.IE5\UFFWV7SF\45784809895_da85a05da7_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448272" cy="2448272"/>
          </a:xfrm>
          <a:prstGeom prst="rect">
            <a:avLst/>
          </a:prstGeom>
          <a:noFill/>
        </p:spPr>
      </p:pic>
      <p:pic>
        <p:nvPicPr>
          <p:cNvPr id="4102" name="Picture 6" descr="C:\Users\rogues\AppData\Local\Microsoft\Windows\Temporary Internet Files\Content.IE5\0WF4T48M\female-bluebird-feeding-chicks-image-by-nd-petitt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660850"/>
            <a:ext cx="2095972" cy="2211135"/>
          </a:xfrm>
          <a:prstGeom prst="rect">
            <a:avLst/>
          </a:prstGeom>
          <a:noFill/>
        </p:spPr>
      </p:pic>
      <p:pic>
        <p:nvPicPr>
          <p:cNvPr id="4105" name="Picture 9" descr="C:\Users\rogues\AppData\Local\Microsoft\Windows\Temporary Internet Files\Content.IE5\RQL4M0TZ\vegtrug-urban-vegetable-2700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41068"/>
            <a:ext cx="3179845" cy="2384884"/>
          </a:xfrm>
          <a:prstGeom prst="rect">
            <a:avLst/>
          </a:prstGeom>
          <a:noFill/>
        </p:spPr>
      </p:pic>
      <p:pic>
        <p:nvPicPr>
          <p:cNvPr id="4107" name="Picture 11" descr="C:\Users\rogues\AppData\Local\Microsoft\Windows\Temporary Internet Files\Content.IE5\RQL4M0TZ\wooden_planter_deck_0609_(4)_edi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628800"/>
            <a:ext cx="3528392" cy="1984721"/>
          </a:xfrm>
          <a:prstGeom prst="rect">
            <a:avLst/>
          </a:prstGeom>
          <a:noFill/>
        </p:spPr>
      </p:pic>
      <p:pic>
        <p:nvPicPr>
          <p:cNvPr id="4108" name="Picture 12" descr="C:\Users\rogues\AppData\Local\Microsoft\Windows\Temporary Internet Files\Content.IE5\DPJ3ZA3O\3663154190_3fcdbc281e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645024"/>
            <a:ext cx="2217088" cy="280831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876256" y="1628800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What might be made or activities carried out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GB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endParaRPr lang="en-GB" dirty="0" smtClean="0">
              <a:latin typeface="Comic Sans MS" pitchFamily="66" charset="0"/>
            </a:endParaRPr>
          </a:p>
          <a:p>
            <a:r>
              <a:rPr lang="en-GB" sz="2600" dirty="0" smtClean="0">
                <a:latin typeface="Comic Sans MS" pitchFamily="66" charset="0"/>
              </a:rPr>
              <a:t>The </a:t>
            </a:r>
            <a:r>
              <a:rPr lang="en-GB" sz="2600" dirty="0">
                <a:latin typeface="Comic Sans MS" pitchFamily="66" charset="0"/>
              </a:rPr>
              <a:t>Men’s Sheds concept came about through a lack of social opportunities for retired men and </a:t>
            </a:r>
            <a:r>
              <a:rPr lang="en-GB" sz="2600" dirty="0" smtClean="0">
                <a:latin typeface="Comic Sans MS" pitchFamily="66" charset="0"/>
              </a:rPr>
              <a:t>those </a:t>
            </a:r>
            <a:r>
              <a:rPr lang="en-GB" sz="2600" dirty="0">
                <a:latin typeface="Comic Sans MS" pitchFamily="66" charset="0"/>
              </a:rPr>
              <a:t>who find themselves in isolation. </a:t>
            </a:r>
            <a:endParaRPr lang="en-GB" sz="2600" dirty="0" smtClean="0">
              <a:latin typeface="Comic Sans MS" pitchFamily="66" charset="0"/>
            </a:endParaRPr>
          </a:p>
          <a:p>
            <a:pPr>
              <a:buNone/>
            </a:pPr>
            <a:endParaRPr lang="en-GB" sz="2600" dirty="0">
              <a:latin typeface="Comic Sans MS" pitchFamily="66" charset="0"/>
            </a:endParaRPr>
          </a:p>
          <a:p>
            <a:r>
              <a:rPr lang="en-GB" sz="2600" dirty="0">
                <a:latin typeface="Comic Sans MS" pitchFamily="66" charset="0"/>
              </a:rPr>
              <a:t>They are about having fun, sharing practical skills and knowledge with like-minded people and gaining a renewed sense of purpose and belonging. </a:t>
            </a:r>
            <a:endParaRPr lang="en-GB" sz="2600" dirty="0" smtClean="0">
              <a:latin typeface="Comic Sans MS" pitchFamily="66" charset="0"/>
            </a:endParaRPr>
          </a:p>
          <a:p>
            <a:endParaRPr lang="en-GB" sz="2600" dirty="0">
              <a:latin typeface="Comic Sans MS" pitchFamily="66" charset="0"/>
            </a:endParaRPr>
          </a:p>
          <a:p>
            <a:r>
              <a:rPr lang="en-GB" sz="2600" dirty="0" smtClean="0">
                <a:latin typeface="Comic Sans MS" pitchFamily="66" charset="0"/>
              </a:rPr>
              <a:t>As </a:t>
            </a:r>
            <a:r>
              <a:rPr lang="en-GB" sz="2600" dirty="0">
                <a:latin typeface="Comic Sans MS" pitchFamily="66" charset="0"/>
              </a:rPr>
              <a:t>a by-product of all of that they reduce isolation and feelings of loneliness, and they allow </a:t>
            </a:r>
            <a:r>
              <a:rPr lang="en-GB" sz="2600" dirty="0" smtClean="0">
                <a:latin typeface="Comic Sans MS" pitchFamily="66" charset="0"/>
              </a:rPr>
              <a:t>people </a:t>
            </a:r>
            <a:r>
              <a:rPr lang="en-GB" sz="2600" dirty="0">
                <a:latin typeface="Comic Sans MS" pitchFamily="66" charset="0"/>
              </a:rPr>
              <a:t>to deal with mental health challenges more easily whilst they remain independent. </a:t>
            </a:r>
          </a:p>
          <a:p>
            <a:endParaRPr lang="en-GB" dirty="0"/>
          </a:p>
        </p:txBody>
      </p:sp>
      <p:pic>
        <p:nvPicPr>
          <p:cNvPr id="1026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4">
              <a:buFont typeface="Arial" pitchFamily="34" charset="0"/>
              <a:buChar char="•"/>
            </a:pPr>
            <a:endParaRPr lang="en-GB" sz="2800" dirty="0" smtClean="0">
              <a:latin typeface="Comic Sans MS" pitchFamily="66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Wickham Market Partnership approached the local Ambassador for the UK Men’s Sheds Association, Doug </a:t>
            </a:r>
            <a:r>
              <a:rPr lang="en-GB" sz="2800" dirty="0" err="1" smtClean="0">
                <a:latin typeface="Comic Sans MS" pitchFamily="66" charset="0"/>
              </a:rPr>
              <a:t>Mizon</a:t>
            </a:r>
            <a:r>
              <a:rPr lang="en-GB" sz="2800" dirty="0" smtClean="0">
                <a:latin typeface="Comic Sans MS" pitchFamily="66" charset="0"/>
              </a:rPr>
              <a:t>, to determine the need in this area.</a:t>
            </a:r>
          </a:p>
          <a:p>
            <a:pPr>
              <a:buNone/>
            </a:pP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As a result of this an introductory presentation to the community was advertised, and took place on 13</a:t>
            </a:r>
            <a:r>
              <a:rPr lang="en-GB" sz="2800" baseline="30000" dirty="0" smtClean="0">
                <a:latin typeface="Comic Sans MS" pitchFamily="66" charset="0"/>
              </a:rPr>
              <a:t>th</a:t>
            </a:r>
            <a:r>
              <a:rPr lang="en-GB" sz="2800" dirty="0" smtClean="0">
                <a:latin typeface="Comic Sans MS" pitchFamily="66" charset="0"/>
              </a:rPr>
              <a:t>January 2020.</a:t>
            </a:r>
          </a:p>
          <a:p>
            <a:pPr>
              <a:buNone/>
            </a:pP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This was well received with 16 attendees, who agreed they wanted to take this idea forward.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4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  <p:pic>
        <p:nvPicPr>
          <p:cNvPr id="7" name="Picture 6" descr="https://menssheds.org.uk/wp-content/uploads/Mens-Sheds-Logo-landscape-e158610478744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824" y="1600200"/>
            <a:ext cx="5698976" cy="4525963"/>
          </a:xfrm>
        </p:spPr>
        <p:txBody>
          <a:bodyPr>
            <a:normAutofit fontScale="85000" lnSpcReduction="10000"/>
          </a:bodyPr>
          <a:lstStyle/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Informal fortnightly meetings ensued, where discussions centred around possible locations for a Shed, what could be achieved, and what skills could be shared.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Members came to meetings with                  researched ideas and suggestions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Various locations in and around Wickham Market were investigated</a:t>
            </a:r>
          </a:p>
          <a:p>
            <a:endParaRPr lang="en-GB" dirty="0"/>
          </a:p>
        </p:txBody>
      </p:sp>
      <p:pic>
        <p:nvPicPr>
          <p:cNvPr id="2050" name="Picture 2" descr="C:\Users\rogues\AppData\Local\Microsoft\Windows\Temporary Internet Files\Content.IE5\UFFWV7SF\carpenter[1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132856"/>
            <a:ext cx="2766098" cy="40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300" dirty="0" smtClean="0">
                <a:latin typeface="Comic Sans MS" pitchFamily="66" charset="0"/>
              </a:rPr>
              <a:t>	</a:t>
            </a:r>
            <a:r>
              <a:rPr lang="en-GB" sz="2600" dirty="0" smtClean="0">
                <a:latin typeface="Comic Sans MS" pitchFamily="66" charset="0"/>
              </a:rPr>
              <a:t>Visits to three local Sheds were also arranged:</a:t>
            </a:r>
          </a:p>
          <a:p>
            <a:pPr>
              <a:buNone/>
            </a:pPr>
            <a:endParaRPr lang="en-GB" sz="23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300" u="sng" dirty="0" err="1" smtClean="0">
                <a:latin typeface="Comic Sans MS" pitchFamily="66" charset="0"/>
              </a:rPr>
              <a:t>Saxmundham</a:t>
            </a:r>
            <a:r>
              <a:rPr lang="en-GB" sz="2300" dirty="0" smtClean="0">
                <a:latin typeface="Comic Sans MS" pitchFamily="66" charset="0"/>
              </a:rPr>
              <a:t> :a very small building behind the Council offices, formerly a police dog unit</a:t>
            </a:r>
          </a:p>
          <a:p>
            <a:pPr>
              <a:buNone/>
            </a:pPr>
            <a:endParaRPr lang="en-GB" sz="23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300" u="sng" dirty="0" err="1" smtClean="0">
                <a:latin typeface="Comic Sans MS" pitchFamily="66" charset="0"/>
              </a:rPr>
              <a:t>Debenham</a:t>
            </a:r>
            <a:r>
              <a:rPr lang="en-GB" sz="2300" dirty="0" smtClean="0">
                <a:latin typeface="Comic Sans MS" pitchFamily="66" charset="0"/>
              </a:rPr>
              <a:t> : a 40 x 8ft converted container housing power tools, work stations &amp; a refreshment area, plus access to a nearby barn (part of a Community Farm)</a:t>
            </a:r>
          </a:p>
          <a:p>
            <a:pPr>
              <a:buNone/>
            </a:pPr>
            <a:endParaRPr lang="en-GB" sz="23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300" u="sng" dirty="0" err="1" smtClean="0">
                <a:latin typeface="Comic Sans MS" pitchFamily="66" charset="0"/>
              </a:rPr>
              <a:t>Halesworth</a:t>
            </a:r>
            <a:r>
              <a:rPr lang="en-GB" sz="2300" dirty="0" smtClean="0">
                <a:latin typeface="Comic Sans MS" pitchFamily="66" charset="0"/>
              </a:rPr>
              <a:t>:  a large former industrial unit with a wide range of tools, which is rented.  Work carried out &amp; subscriptions fund this</a:t>
            </a:r>
            <a:endParaRPr lang="en-GB" sz="2300" dirty="0">
              <a:latin typeface="Comic Sans MS" pitchFamily="66" charset="0"/>
            </a:endParaRPr>
          </a:p>
        </p:txBody>
      </p:sp>
      <p:pic>
        <p:nvPicPr>
          <p:cNvPr id="4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600" dirty="0" smtClean="0">
                <a:latin typeface="Comic Sans MS" pitchFamily="66" charset="0"/>
              </a:rPr>
              <a:t>The visits to other Sheds informed the group members of what they would like to aspire to:</a:t>
            </a:r>
          </a:p>
          <a:p>
            <a:pPr algn="ctr">
              <a:buNone/>
            </a:pPr>
            <a:endParaRPr lang="en-GB" sz="2600" dirty="0">
              <a:latin typeface="Comic Sans MS" pitchFamily="66" charset="0"/>
            </a:endParaRPr>
          </a:p>
          <a:p>
            <a:r>
              <a:rPr lang="en-GB" sz="2600" dirty="0" smtClean="0">
                <a:latin typeface="Comic Sans MS" pitchFamily="66" charset="0"/>
              </a:rPr>
              <a:t>A medium sized unit that could house table/bench woodworking &amp; metalworking tools as well as smaller hand tools</a:t>
            </a:r>
          </a:p>
          <a:p>
            <a:r>
              <a:rPr lang="en-GB" sz="2600" dirty="0" smtClean="0">
                <a:latin typeface="Comic Sans MS" pitchFamily="66" charset="0"/>
              </a:rPr>
              <a:t>Be central to Wickham Market to allow  accessibility for the whole community</a:t>
            </a:r>
          </a:p>
          <a:p>
            <a:r>
              <a:rPr lang="en-GB" sz="2600" dirty="0" smtClean="0">
                <a:latin typeface="Comic Sans MS" pitchFamily="66" charset="0"/>
              </a:rPr>
              <a:t>Access to outside space for socialising with refreshments and for bigger projects</a:t>
            </a:r>
            <a:endParaRPr lang="en-GB" sz="2600" dirty="0">
              <a:latin typeface="Comic Sans MS" pitchFamily="66" charset="0"/>
            </a:endParaRPr>
          </a:p>
        </p:txBody>
      </p:sp>
      <p:pic>
        <p:nvPicPr>
          <p:cNvPr id="4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2600" dirty="0" smtClean="0">
              <a:latin typeface="Comic Sans MS" pitchFamily="66" charset="0"/>
            </a:endParaRPr>
          </a:p>
          <a:p>
            <a:r>
              <a:rPr lang="en-GB" sz="2600" dirty="0" smtClean="0">
                <a:latin typeface="Comic Sans MS" pitchFamily="66" charset="0"/>
              </a:rPr>
              <a:t>The Glebe allotment site was the most favoured option due to its central location and accessibility by foot and by car.  </a:t>
            </a:r>
          </a:p>
          <a:p>
            <a:endParaRPr lang="en-GB" sz="2600" dirty="0" smtClean="0">
              <a:latin typeface="Comic Sans MS" pitchFamily="66" charset="0"/>
            </a:endParaRPr>
          </a:p>
          <a:p>
            <a:r>
              <a:rPr lang="en-GB" sz="2600" dirty="0" smtClean="0">
                <a:latin typeface="Comic Sans MS" pitchFamily="66" charset="0"/>
              </a:rPr>
              <a:t>It could potentially offer benefits for existing allotment tenants through the provision of a shared toilet facility</a:t>
            </a:r>
          </a:p>
          <a:p>
            <a:pPr>
              <a:buNone/>
            </a:pPr>
            <a:endParaRPr lang="en-GB" sz="2600" dirty="0" smtClean="0">
              <a:latin typeface="Comic Sans MS" pitchFamily="66" charset="0"/>
            </a:endParaRPr>
          </a:p>
          <a:p>
            <a:r>
              <a:rPr lang="en-GB" sz="2600" dirty="0" smtClean="0">
                <a:latin typeface="Comic Sans MS" pitchFamily="66" charset="0"/>
              </a:rPr>
              <a:t>A suitable wooden structure could be constructed on a hard-standing</a:t>
            </a:r>
          </a:p>
          <a:p>
            <a:pPr>
              <a:buNone/>
            </a:pPr>
            <a:endParaRPr lang="en-GB" sz="2600" dirty="0" smtClean="0">
              <a:latin typeface="Comic Sans MS" pitchFamily="66" charset="0"/>
            </a:endParaRPr>
          </a:p>
          <a:p>
            <a:r>
              <a:rPr lang="en-GB" sz="2600" dirty="0" smtClean="0">
                <a:latin typeface="Comic Sans MS" pitchFamily="66" charset="0"/>
              </a:rPr>
              <a:t>Power, water and foul drainage available nearby</a:t>
            </a:r>
            <a:endParaRPr lang="en-GB" sz="2600" dirty="0">
              <a:latin typeface="Comic Sans MS" pitchFamily="66" charset="0"/>
            </a:endParaRPr>
          </a:p>
        </p:txBody>
      </p:sp>
      <p:pic>
        <p:nvPicPr>
          <p:cNvPr id="4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>
                <a:latin typeface="Comic Sans MS" pitchFamily="66" charset="0"/>
              </a:rPr>
              <a:t>Taken from </a:t>
            </a:r>
            <a:r>
              <a:rPr lang="en-GB" sz="2000" dirty="0">
                <a:latin typeface="Comic Sans MS" pitchFamily="66" charset="0"/>
              </a:rPr>
              <a:t>SW of site looking east.  Beehive building on right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>
                <a:latin typeface="Comic Sans MS" pitchFamily="66" charset="0"/>
              </a:rPr>
              <a:t>Taken from east looking west </a:t>
            </a:r>
            <a:r>
              <a:rPr lang="en-GB" sz="1800" dirty="0" smtClean="0">
                <a:latin typeface="Comic Sans MS" pitchFamily="66" charset="0"/>
              </a:rPr>
              <a:t>towards Wickham </a:t>
            </a:r>
            <a:r>
              <a:rPr lang="en-GB" sz="1800" dirty="0">
                <a:latin typeface="Comic Sans MS" pitchFamily="66" charset="0"/>
              </a:rPr>
              <a:t>Market centre.  Beehive building on left with wall linking to vicarage. Entrance to site in far left corner (SW corner of site)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  <p:pic>
        <p:nvPicPr>
          <p:cNvPr id="8" name="Picture 7" descr="C:\Users\rogues\Documents\Partnership\Community\Men's Shed\Shed photos\Glebe allotment site\IMG_08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320480" cy="32308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C:\Users\rogues\Documents\Partnership\Community\Men's Shed\Shed photos\Glebe allotment site\IMG_08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140968"/>
            <a:ext cx="3889226" cy="26791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Up Arrow 9"/>
          <p:cNvSpPr/>
          <p:nvPr/>
        </p:nvSpPr>
        <p:spPr>
          <a:xfrm>
            <a:off x="467544" y="5013176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4644008" y="170080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 ‘SHED’ FOR </a:t>
            </a:r>
            <a:b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WICKHAM MARKET?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>
                <a:latin typeface="Comic Sans MS" pitchFamily="66" charset="0"/>
              </a:rPr>
              <a:t>East to west, </a:t>
            </a:r>
            <a:r>
              <a:rPr lang="en-GB" sz="1800" dirty="0">
                <a:latin typeface="Comic Sans MS" pitchFamily="66" charset="0"/>
              </a:rPr>
              <a:t>showing water supply</a:t>
            </a: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>
                <a:latin typeface="Comic Sans MS" pitchFamily="66" charset="0"/>
              </a:rPr>
              <a:t>Close up view of manhole situated adjacent to Beehive building on west of site</a:t>
            </a:r>
          </a:p>
          <a:p>
            <a:endParaRPr lang="en-GB" dirty="0"/>
          </a:p>
        </p:txBody>
      </p:sp>
      <p:pic>
        <p:nvPicPr>
          <p:cNvPr id="5" name="Picture 2" descr="C:\Users\rogues\Documents\Partnership\Admin\WM Partnership Logo new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976045"/>
            <a:ext cx="2269253" cy="881955"/>
          </a:xfrm>
          <a:prstGeom prst="rect">
            <a:avLst/>
          </a:prstGeom>
          <a:noFill/>
        </p:spPr>
      </p:pic>
      <p:pic>
        <p:nvPicPr>
          <p:cNvPr id="6" name="Picture 5" descr="C:\Users\rogues\Documents\Partnership\Community\Men's Shed\Shed photos\Glebe allotment site\IMG_08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600400" cy="32118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Up Arrow 6"/>
          <p:cNvSpPr/>
          <p:nvPr/>
        </p:nvSpPr>
        <p:spPr>
          <a:xfrm>
            <a:off x="467544" y="5301208"/>
            <a:ext cx="36004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4644008" y="170080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C:\Users\rogues\Documents\Partnership\Community\Men's Shed\Shed photos\Glebe allotment site\IMG_08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1" y="2492896"/>
            <a:ext cx="2808312" cy="33843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542</Words>
  <Application>Microsoft Office PowerPoint</Application>
  <PresentationFormat>On-screen Show (4:3)</PresentationFormat>
  <Paragraphs>130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A ‘SHED’ FOR  WICKHAM MARKET? </vt:lpstr>
      <vt:lpstr>  A ‘SHED’ FOR  WICKHAM MARKET? </vt:lpstr>
      <vt:lpstr>A ‘SHED’ FOR  WICKHAM MARKET?</vt:lpstr>
      <vt:lpstr>A ‘SHED’ FOR  WICKHAM MARKET?</vt:lpstr>
      <vt:lpstr>A ‘SHED’ FOR  WICKHAM MARKET?</vt:lpstr>
      <vt:lpstr>A ‘SHED’ FOR  WICKHAM MARKET?</vt:lpstr>
      <vt:lpstr>A ‘SHED’ FOR  WICKHAM MARKET?</vt:lpstr>
      <vt:lpstr>A ‘SHED’ FOR  WICKHAM MARKET?</vt:lpstr>
      <vt:lpstr>A ‘SHED’ FOR  WICKHAM MARKET?</vt:lpstr>
      <vt:lpstr>A ‘SHED’ FOR  WICKHAM MARKET?</vt:lpstr>
      <vt:lpstr>A ‘SHED’ FOR  WICKHAM MARKET?</vt:lpstr>
      <vt:lpstr>A ‘SHED’ FOR  WICKHAM MARKET?</vt:lpstr>
      <vt:lpstr>A ‘SHED’ FOR  WICKHAM MARKET?</vt:lpstr>
      <vt:lpstr>A ‘SHED’ FOR  WICKHAM MARKET?</vt:lpstr>
      <vt:lpstr>A ‘SHED’ FOR  WICKHAM MARKET?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rogues</dc:creator>
  <cp:lastModifiedBy>rogues</cp:lastModifiedBy>
  <cp:revision>13</cp:revision>
  <dcterms:created xsi:type="dcterms:W3CDTF">2020-06-23T14:10:11Z</dcterms:created>
  <dcterms:modified xsi:type="dcterms:W3CDTF">2020-10-12T15:08:21Z</dcterms:modified>
</cp:coreProperties>
</file>